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notesSlide24.xml" ContentType="application/vnd.openxmlformats-officedocument.presentationml.notesSlide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3.jpeg" ContentType="image/jpeg"/>
  <Override PartName="/ppt/media/image32.jpeg" ContentType="image/jpeg"/>
  <Override PartName="/ppt/media/image31.jpeg" ContentType="image/jpeg"/>
  <Override PartName="/ppt/media/image27.png" ContentType="image/png"/>
  <Override PartName="/ppt/media/image26.jpeg" ContentType="image/jpeg"/>
  <Override PartName="/ppt/media/image25.png" ContentType="image/png"/>
  <Override PartName="/ppt/media/image24.jpeg" ContentType="image/jpeg"/>
  <Override PartName="/ppt/media/image23.jpeg" ContentType="image/jpeg"/>
  <Override PartName="/ppt/media/image8.png" ContentType="image/png"/>
  <Override PartName="/ppt/media/image29.jpeg" ContentType="image/jpeg"/>
  <Override PartName="/ppt/media/image7.png" ContentType="image/png"/>
  <Override PartName="/ppt/media/image9.jpeg" ContentType="image/jpeg"/>
  <Override PartName="/ppt/media/image10.png" ContentType="image/png"/>
  <Override PartName="/ppt/media/image13.jpeg" ContentType="image/jpeg"/>
  <Override PartName="/ppt/media/image5.png" ContentType="image/png"/>
  <Override PartName="/ppt/media/image1.png" ContentType="image/png"/>
  <Override PartName="/ppt/media/image30.jpeg" ContentType="image/jpeg"/>
  <Override PartName="/ppt/media/image2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28.jpeg" ContentType="image/jpeg"/>
  <Override PartName="/ppt/media/image12.png" ContentType="image/png"/>
  <Override PartName="/ppt/media/image6.png" ContentType="image/png"/>
  <Override PartName="/ppt/media/image14.jpeg" ContentType="image/jpeg"/>
  <Override PartName="/ppt/media/image15.jpeg" ContentType="image/jpeg"/>
  <Override PartName="/ppt/media/image22.jpeg" ContentType="image/jpeg"/>
  <Override PartName="/ppt/media/image16.gif" ContentType="image/gif"/>
  <Override PartName="/ppt/media/image17.jpeg" ContentType="image/jpeg"/>
  <Override PartName="/ppt/media/image18.jpeg" ContentType="image/jpeg"/>
  <Override PartName="/ppt/media/image21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35BCB50-05AE-46A5-8F4E-97B70F53FFF7}" type="slidenum"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 anchor="ctr"/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цифровая личина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краудсенсинг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более точный проспективный анализ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рекомендации поведения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исследования на данных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постоянный момниторинг и превентивное реагирование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улучшение качества жизни по синергии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 anchor="ctr"/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Персональные средства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профилактические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лечебные – в сложных случаях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- 300 ТБ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инструменты обработки генома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лингвистические инструменты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визуализация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 anchor="ctr"/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Эмиссия – локальная и глобальная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Стресс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Травмоопасность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Доступ к инфраструктуре здоровья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Разумное использование средств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 anchor="ctr"/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Экология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Социализация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Эмиссии – локальные и глобальные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Инфраструктура здоровья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Разумное использование средств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466320"/>
            <a:ext cx="9142560" cy="390240"/>
          </a:xfrm>
          <a:prstGeom prst="roundRect">
            <a:avLst>
              <a:gd name="adj" fmla="val 10817"/>
            </a:avLst>
          </a:prstGeom>
          <a:solidFill>
            <a:srgbClr val="519bd6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2560" cy="781920"/>
          </a:xfrm>
          <a:prstGeom prst="roundRect">
            <a:avLst>
              <a:gd name="adj" fmla="val 10808"/>
            </a:avLst>
          </a:prstGeom>
          <a:solidFill>
            <a:srgbClr val="519bd6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131040" y="6544080"/>
            <a:ext cx="1939320" cy="2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12000"/>
              </a:lnSpc>
            </a:pPr>
            <a:r>
              <a:rPr lang="en-US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www.vitech.com.ua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Shape 9" descr=""/>
          <p:cNvPicPr/>
          <p:nvPr/>
        </p:nvPicPr>
        <p:blipFill>
          <a:blip r:embed="rId2"/>
          <a:stretch/>
        </p:blipFill>
        <p:spPr>
          <a:xfrm>
            <a:off x="456480" y="90720"/>
            <a:ext cx="1077120" cy="620640"/>
          </a:xfrm>
          <a:prstGeom prst="rect">
            <a:avLst/>
          </a:prstGeom>
          <a:ln>
            <a:noFill/>
          </a:ln>
        </p:spPr>
      </p:pic>
      <p:sp>
        <p:nvSpPr>
          <p:cNvPr id="4" name="CustomShape 4"/>
          <p:cNvSpPr/>
          <p:nvPr/>
        </p:nvSpPr>
        <p:spPr>
          <a:xfrm>
            <a:off x="-13680" y="-13680"/>
            <a:ext cx="9156240" cy="6856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CustomShape 5"/>
          <p:cNvSpPr/>
          <p:nvPr/>
        </p:nvSpPr>
        <p:spPr>
          <a:xfrm>
            <a:off x="-13680" y="5065560"/>
            <a:ext cx="9156240" cy="1107720"/>
          </a:xfrm>
          <a:prstGeom prst="rect">
            <a:avLst/>
          </a:prstGeom>
          <a:solidFill>
            <a:srgbClr val="519b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" name="Shape 12" descr=""/>
          <p:cNvPicPr/>
          <p:nvPr/>
        </p:nvPicPr>
        <p:blipFill>
          <a:blip r:embed="rId3"/>
          <a:stretch/>
        </p:blipFill>
        <p:spPr>
          <a:xfrm>
            <a:off x="291240" y="304920"/>
            <a:ext cx="3019680" cy="1751400"/>
          </a:xfrm>
          <a:prstGeom prst="rect">
            <a:avLst/>
          </a:prstGeom>
          <a:ln>
            <a:noFill/>
          </a:ln>
        </p:spPr>
      </p:pic>
      <p:sp>
        <p:nvSpPr>
          <p:cNvPr id="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6466320"/>
            <a:ext cx="9142560" cy="390240"/>
          </a:xfrm>
          <a:prstGeom prst="roundRect">
            <a:avLst>
              <a:gd name="adj" fmla="val 10817"/>
            </a:avLst>
          </a:prstGeom>
          <a:solidFill>
            <a:srgbClr val="519bd6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2"/>
          <p:cNvSpPr/>
          <p:nvPr/>
        </p:nvSpPr>
        <p:spPr>
          <a:xfrm>
            <a:off x="0" y="0"/>
            <a:ext cx="9142560" cy="781920"/>
          </a:xfrm>
          <a:prstGeom prst="roundRect">
            <a:avLst>
              <a:gd name="adj" fmla="val 10808"/>
            </a:avLst>
          </a:prstGeom>
          <a:solidFill>
            <a:srgbClr val="519bd6"/>
          </a:solidFill>
          <a:ln w="936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CustomShape 3"/>
          <p:cNvSpPr/>
          <p:nvPr/>
        </p:nvSpPr>
        <p:spPr>
          <a:xfrm>
            <a:off x="131040" y="6544080"/>
            <a:ext cx="1939320" cy="2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1720" rIns="81720" tIns="40680" bIns="40680"/>
          <a:p>
            <a:pPr>
              <a:lnSpc>
                <a:spcPct val="112000"/>
              </a:lnSpc>
            </a:pPr>
            <a:r>
              <a:rPr lang="en-US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www.vitech.com.ua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" name="Shape 65" descr=""/>
          <p:cNvPicPr/>
          <p:nvPr/>
        </p:nvPicPr>
        <p:blipFill>
          <a:blip r:embed="rId2"/>
          <a:stretch/>
        </p:blipFill>
        <p:spPr>
          <a:xfrm>
            <a:off x="456480" y="90720"/>
            <a:ext cx="1077120" cy="620640"/>
          </a:xfrm>
          <a:prstGeom prst="rect">
            <a:avLst/>
          </a:prstGeom>
          <a:ln>
            <a:noFill/>
          </a:ln>
        </p:spPr>
      </p:pic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gi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370880" y="2510280"/>
            <a:ext cx="777168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Big Data против таблеток: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Почему “умные города” здоровее?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5080" y="5065560"/>
            <a:ext cx="5238360" cy="110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Виктор Сарапин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Необходимая роскошь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822960" y="1097280"/>
            <a:ext cx="2194560" cy="1428840"/>
          </a:xfrm>
          <a:prstGeom prst="rect">
            <a:avLst/>
          </a:prstGeom>
          <a:ln>
            <a:noFill/>
          </a:ln>
        </p:spPr>
      </p:pic>
      <p:sp>
        <p:nvSpPr>
          <p:cNvPr id="123" name="TextShape 2"/>
          <p:cNvSpPr txBox="1"/>
          <p:nvPr/>
        </p:nvSpPr>
        <p:spPr>
          <a:xfrm>
            <a:off x="3749040" y="1188720"/>
            <a:ext cx="4846320" cy="101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Скорая помощь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5577840" y="2103120"/>
            <a:ext cx="2974320" cy="2011680"/>
          </a:xfrm>
          <a:prstGeom prst="rect">
            <a:avLst/>
          </a:prstGeom>
          <a:ln>
            <a:noFill/>
          </a:ln>
        </p:spPr>
      </p:pic>
      <p:sp>
        <p:nvSpPr>
          <p:cNvPr id="125" name="TextShape 3"/>
          <p:cNvSpPr txBox="1"/>
          <p:nvPr/>
        </p:nvSpPr>
        <p:spPr>
          <a:xfrm>
            <a:off x="274320" y="2926080"/>
            <a:ext cx="4846320" cy="101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Медицина катастроф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Необходимая роскошь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822960" y="1097280"/>
            <a:ext cx="2194560" cy="1428840"/>
          </a:xfrm>
          <a:prstGeom prst="rect">
            <a:avLst/>
          </a:prstGeom>
          <a:ln>
            <a:noFill/>
          </a:ln>
        </p:spPr>
      </p:pic>
      <p:sp>
        <p:nvSpPr>
          <p:cNvPr id="128" name="TextShape 2"/>
          <p:cNvSpPr txBox="1"/>
          <p:nvPr/>
        </p:nvSpPr>
        <p:spPr>
          <a:xfrm>
            <a:off x="3749040" y="1188720"/>
            <a:ext cx="4937760" cy="54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Скорая помощь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5577840" y="2103120"/>
            <a:ext cx="2974320" cy="2011680"/>
          </a:xfrm>
          <a:prstGeom prst="rect">
            <a:avLst/>
          </a:prstGeom>
          <a:ln>
            <a:noFill/>
          </a:ln>
        </p:spPr>
      </p:pic>
      <p:sp>
        <p:nvSpPr>
          <p:cNvPr id="130" name="TextShape 3"/>
          <p:cNvSpPr txBox="1"/>
          <p:nvPr/>
        </p:nvSpPr>
        <p:spPr>
          <a:xfrm>
            <a:off x="274320" y="2926080"/>
            <a:ext cx="4846320" cy="548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Медицина катастроф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1823400" y="3598920"/>
            <a:ext cx="1742760" cy="2619000"/>
          </a:xfrm>
          <a:prstGeom prst="rect">
            <a:avLst/>
          </a:prstGeom>
          <a:ln>
            <a:noFill/>
          </a:ln>
        </p:spPr>
      </p:pic>
      <p:sp>
        <p:nvSpPr>
          <p:cNvPr id="132" name="TextShape 4"/>
          <p:cNvSpPr txBox="1"/>
          <p:nvPr/>
        </p:nvSpPr>
        <p:spPr>
          <a:xfrm>
            <a:off x="3383280" y="5029200"/>
            <a:ext cx="5486400" cy="640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Вакцинация и эпидемиология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Медицина для людей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2197080" y="1097280"/>
            <a:ext cx="4935240" cy="490032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 стреляйте в пианиста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828800" y="1619640"/>
            <a:ext cx="5714640" cy="38667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Автоматизация бардака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103120" y="1920240"/>
            <a:ext cx="5207040" cy="39319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Точка заботы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3214440" y="2743200"/>
            <a:ext cx="2729160" cy="156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Риски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Точка заботы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3214440" y="2743200"/>
            <a:ext cx="2729160" cy="156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Риски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Финансы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Точка заботы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3214800" y="2743560"/>
            <a:ext cx="2729160" cy="156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Риски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Финансы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Радость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Точка заботы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3214800" y="2743560"/>
            <a:ext cx="2729160" cy="156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Риски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Финансы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Радость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Точка заботы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3214800" y="2743560"/>
            <a:ext cx="2729160" cy="1562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Риски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Финансы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Радость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Quo vadis?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Shape 125" descr=""/>
          <p:cNvPicPr/>
          <p:nvPr/>
        </p:nvPicPr>
        <p:blipFill>
          <a:blip r:embed="rId1"/>
          <a:srcRect l="720290" t="0" r="803809" b="348810"/>
          <a:stretch/>
        </p:blipFill>
        <p:spPr>
          <a:xfrm>
            <a:off x="7853760" y="4298040"/>
            <a:ext cx="1027800" cy="162720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365760" y="1211040"/>
            <a:ext cx="3090960" cy="3086640"/>
          </a:xfrm>
          <a:prstGeom prst="rect">
            <a:avLst/>
          </a:prstGeom>
          <a:ln>
            <a:noFill/>
          </a:ln>
        </p:spPr>
      </p:pic>
      <p:sp>
        <p:nvSpPr>
          <p:cNvPr id="93" name="TextShape 2"/>
          <p:cNvSpPr txBox="1"/>
          <p:nvPr/>
        </p:nvSpPr>
        <p:spPr>
          <a:xfrm>
            <a:off x="3840480" y="1097280"/>
            <a:ext cx="5041080" cy="502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Люди живут в городах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Люди живут дольше и лучше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90% ресурсов выбирают 10% населения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Основные факторы – не медицинские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Слабое государство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Дивный новый мир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0" y="731520"/>
            <a:ext cx="9144360" cy="4572000"/>
          </a:xfrm>
          <a:prstGeom prst="rect">
            <a:avLst/>
          </a:prstGeom>
          <a:ln>
            <a:noFill/>
          </a:ln>
        </p:spPr>
      </p:pic>
      <p:sp>
        <p:nvSpPr>
          <p:cNvPr id="151" name="TextShape 2"/>
          <p:cNvSpPr txBox="1"/>
          <p:nvPr/>
        </p:nvSpPr>
        <p:spPr>
          <a:xfrm>
            <a:off x="99720" y="5638320"/>
            <a:ext cx="776412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Big Data + Data Science + Internet =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7955280" y="5391720"/>
            <a:ext cx="1009080" cy="100908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Беречь от беды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0" y="782280"/>
            <a:ext cx="9144000" cy="457200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Таблетка от всего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1"/>
          <a:stretch/>
        </p:blipFill>
        <p:spPr>
          <a:xfrm>
            <a:off x="0" y="782280"/>
            <a:ext cx="9144000" cy="551484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Как насчёт транспорта?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0" y="782280"/>
            <a:ext cx="9144000" cy="536760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Как насчёт жилья?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0" y="782280"/>
            <a:ext cx="9144000" cy="548640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Что дальше?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3557880" y="2304720"/>
            <a:ext cx="2152440" cy="21333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Вопросы?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3557880" y="2304720"/>
            <a:ext cx="2152440" cy="213336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Невидимое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Shape 131" descr=""/>
          <p:cNvPicPr/>
          <p:nvPr/>
        </p:nvPicPr>
        <p:blipFill>
          <a:blip r:embed="rId1"/>
          <a:srcRect l="720617" t="0" r="804106" b="348830"/>
          <a:stretch/>
        </p:blipFill>
        <p:spPr>
          <a:xfrm>
            <a:off x="7853760" y="4298040"/>
            <a:ext cx="1027800" cy="16272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097280" y="991800"/>
            <a:ext cx="6968160" cy="5226120"/>
          </a:xfrm>
          <a:prstGeom prst="rect">
            <a:avLst/>
          </a:prstGeom>
          <a:ln>
            <a:noFill/>
          </a:ln>
        </p:spPr>
      </p:pic>
      <p:sp>
        <p:nvSpPr>
          <p:cNvPr id="97" name="TextShape 2"/>
          <p:cNvSpPr txBox="1"/>
          <p:nvPr/>
        </p:nvSpPr>
        <p:spPr>
          <a:xfrm>
            <a:off x="1371600" y="1467000"/>
            <a:ext cx="237744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Лекарства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TextShape 3"/>
          <p:cNvSpPr txBox="1"/>
          <p:nvPr/>
        </p:nvSpPr>
        <p:spPr>
          <a:xfrm>
            <a:off x="5669280" y="1463040"/>
            <a:ext cx="219456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Операции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pPr>
              <a:lnSpc>
                <a:spcPct val="100000"/>
              </a:lnSpc>
            </a:pPr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Невидимое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Shape 131" descr=""/>
          <p:cNvPicPr/>
          <p:nvPr/>
        </p:nvPicPr>
        <p:blipFill>
          <a:blip r:embed="rId1"/>
          <a:srcRect l="720617" t="0" r="804106" b="348830"/>
          <a:stretch/>
        </p:blipFill>
        <p:spPr>
          <a:xfrm>
            <a:off x="7853760" y="4298040"/>
            <a:ext cx="1027800" cy="162720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1097280" y="991800"/>
            <a:ext cx="6968160" cy="5226120"/>
          </a:xfrm>
          <a:prstGeom prst="rect">
            <a:avLst/>
          </a:prstGeom>
          <a:ln>
            <a:noFill/>
          </a:ln>
        </p:spPr>
      </p:pic>
      <p:sp>
        <p:nvSpPr>
          <p:cNvPr id="102" name="TextShape 2"/>
          <p:cNvSpPr txBox="1"/>
          <p:nvPr/>
        </p:nvSpPr>
        <p:spPr>
          <a:xfrm>
            <a:off x="1371600" y="1467000"/>
            <a:ext cx="237744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Лекарства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TextShape 3"/>
          <p:cNvSpPr txBox="1"/>
          <p:nvPr/>
        </p:nvSpPr>
        <p:spPr>
          <a:xfrm>
            <a:off x="5669280" y="1463040"/>
            <a:ext cx="2194560" cy="54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Операции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TextShape 4"/>
          <p:cNvSpPr txBox="1"/>
          <p:nvPr/>
        </p:nvSpPr>
        <p:spPr>
          <a:xfrm>
            <a:off x="5577840" y="5577840"/>
            <a:ext cx="1200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Прививки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5"/>
          <p:cNvSpPr txBox="1"/>
          <p:nvPr/>
        </p:nvSpPr>
        <p:spPr>
          <a:xfrm>
            <a:off x="1693800" y="5231520"/>
            <a:ext cx="20552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Воздух, вода, еда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6"/>
          <p:cNvSpPr txBox="1"/>
          <p:nvPr/>
        </p:nvSpPr>
        <p:spPr>
          <a:xfrm>
            <a:off x="1376640" y="2926080"/>
            <a:ext cx="1549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Образ жизни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TextShape 7"/>
          <p:cNvSpPr txBox="1"/>
          <p:nvPr/>
        </p:nvSpPr>
        <p:spPr>
          <a:xfrm>
            <a:off x="6112440" y="4298040"/>
            <a:ext cx="1741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Профилактика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TextShape 8"/>
          <p:cNvSpPr txBox="1"/>
          <p:nvPr/>
        </p:nvSpPr>
        <p:spPr>
          <a:xfrm>
            <a:off x="1577880" y="3840480"/>
            <a:ext cx="116532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Экология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TextShape 9"/>
          <p:cNvSpPr txBox="1"/>
          <p:nvPr/>
        </p:nvSpPr>
        <p:spPr>
          <a:xfrm>
            <a:off x="6217920" y="2834640"/>
            <a:ext cx="14472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Мониторинг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Трудности перевода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2377440" y="1027440"/>
            <a:ext cx="4482360" cy="3361680"/>
          </a:xfrm>
          <a:prstGeom prst="rect">
            <a:avLst/>
          </a:prstGeom>
          <a:ln>
            <a:noFill/>
          </a:ln>
        </p:spPr>
      </p:pic>
      <p:sp>
        <p:nvSpPr>
          <p:cNvPr id="112" name="TextShape 2"/>
          <p:cNvSpPr txBox="1"/>
          <p:nvPr/>
        </p:nvSpPr>
        <p:spPr>
          <a:xfrm>
            <a:off x="1036800" y="4603320"/>
            <a:ext cx="6918480" cy="1523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Важный совет: если рецепт выписан доктором вручную, то попробуйте прочесть его самостоятельно. Не стоит полагаться на графологические способности провизоров в аптеке – за лекарства вы платите из своего кошелька, а обратно их не принимают. 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Трудности перевода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" descr=""/>
          <p:cNvPicPr/>
          <p:nvPr/>
        </p:nvPicPr>
        <p:blipFill>
          <a:blip r:embed="rId1"/>
          <a:stretch/>
        </p:blipFill>
        <p:spPr>
          <a:xfrm>
            <a:off x="2834640" y="1284840"/>
            <a:ext cx="3750840" cy="43844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Трудности перевода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1371600" y="1005840"/>
            <a:ext cx="6667200" cy="51717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Необходимая роскошь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330720" y="0"/>
            <a:ext cx="5669280" cy="78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82800" bIns="82800" anchor="ctr"/>
          <a:p>
            <a:r>
              <a:rPr b="1" lang="en-U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bin"/>
                <a:ea typeface="Cabin"/>
              </a:rPr>
              <a:t>Необходимая роскошь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731520" y="1222920"/>
            <a:ext cx="2194560" cy="1428840"/>
          </a:xfrm>
          <a:prstGeom prst="rect">
            <a:avLst/>
          </a:prstGeom>
          <a:ln>
            <a:noFill/>
          </a:ln>
        </p:spPr>
      </p:pic>
      <p:sp>
        <p:nvSpPr>
          <p:cNvPr id="120" name="TextShape 2"/>
          <p:cNvSpPr txBox="1"/>
          <p:nvPr/>
        </p:nvSpPr>
        <p:spPr>
          <a:xfrm>
            <a:off x="3566160" y="1645920"/>
            <a:ext cx="4846320" cy="101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495360" indent="-2286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Скорая помощь</a:t>
            </a:r>
            <a:endParaRPr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Application>LibreOffice/5.0.5.2$Linux_X86_64 LibreOffice_project/00m0$Build-2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en-US</dc:language>
  <cp:lastModifiedBy>Victor Sarapin</cp:lastModifiedBy>
  <dcterms:modified xsi:type="dcterms:W3CDTF">2016-04-20T15:54:18Z</dcterms:modified>
  <cp:revision>40</cp:revision>
</cp:coreProperties>
</file>